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8E8DC-D47C-5E0F-D260-45F50F78C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093F748-93F8-0C64-15AD-3FC643E88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A4A8B8-56F5-1958-E8AD-584F6232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DD6420-17A2-776F-A26A-B1C5469B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BC3708-7EE0-C225-AC8A-427BABF4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617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2B68C-44A7-7ED8-8BCD-89FB40AB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04BF9A8-E789-E760-582B-5AEBB2BE5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572FD0-2487-6F9C-B933-2284AAC4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97A038-BAB9-F9AE-2686-9636018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9A2473-8110-82CD-BA71-299B224E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12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0895793-D876-2722-1B0E-DE4A3DF5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DAFF56-6074-5B7E-DC32-7149B664B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FEE586-E7B8-FBD2-6C96-47D4F8C8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1A4C8F-0479-A3A4-A85E-1E6829F2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B55D1F-0805-6C1E-266A-7221234D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43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DCE718-9DC3-6081-C9DA-1DC2F503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ACEAC-474C-99F7-1A9F-0DF352C7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6A7562-BDEE-E66B-A4AD-C1D084A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1F054D-BA56-1353-EEDC-DCC21A8C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0DC3D1-45EC-0136-4E39-070ED3A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30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58BC7D-B195-6ECA-D169-B8AF6445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964500-A8B1-584C-E038-0F8AAC262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C7340D-4D35-FF5E-9284-6EDD0857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CEC0C5-E3FD-8849-7E93-D941C438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EAEF45-6B52-C5EB-C6E0-3687760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826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0F2AE-B0FA-2C95-4D73-870150E8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239806-D130-C28C-2999-19F60C54B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89C4ED-50C5-6B26-09B6-525FFA1C6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42AE69-A45D-847A-0F30-6D2E335B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DF7CFC-0760-663F-744A-E03EFE92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EF9D98-6E13-E389-DA83-6DFF947B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146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062640-FFA1-C932-E33A-DDF3450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1C7143-AB19-14A1-76BA-D9B003D5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0C44BC-3BB2-F89A-2853-122B29E9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B3E5D68-917C-45FF-C534-99B9E94BD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18604D-6C2A-3E0A-0CEB-7768BA6B0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7BB4D9B-8D7A-4343-AB80-28F736B7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684AEF1-C6E0-BF55-1931-3F697481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5CB942-BCDA-5668-69B1-A0981AFD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25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3C68E-04F9-35FF-B5E6-0EA7A59E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14AF42-5CD9-C074-84D1-4626249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7B45C4B-41BD-C529-680B-4FC6B405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54C188-B506-1D2D-7369-49C3101C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07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BEC9807-3E3B-DF12-00C8-E5D383E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9910894-1C75-B401-0CCA-C572B466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E0393A-D2CE-7BA6-7AD9-57F51FEB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47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B815E-194E-4675-1FB6-A2853BD4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C5DE5-605B-DA6A-7C08-1BB78F9A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D92420-ACA1-5F60-4BEB-BF6E29EC9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008DF1-098C-557C-7F7A-225A3C80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4D7C91-B89A-FE67-7288-89B3D4C2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750ECB-C43E-85A0-E975-3F62A985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785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06BD2D-7CB3-FC78-614A-A0CC4BB8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FABAB3-CD0E-4F15-50D0-F301DDAAE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C22944-BFA0-65B8-BBC7-0055E6F87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145FDC-2D24-B0C3-0BFE-8041FEC1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00F11C-81BA-7648-6D04-D7E7296A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F4783B-422B-1023-C3E8-6F525EE0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17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FEC6475-BF05-7B12-3BB3-D132FDA9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2A4F13-6C86-5C69-0068-3CDA3A6D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F8B903-526A-905B-8AD1-B0E7FD94E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D9E5-DEE6-D149-A5A0-CCA1B9E20839}" type="datetimeFigureOut">
              <a:rPr kumimoji="1" lang="zh-TW" altLang="en-US" smtClean="0"/>
              <a:t>2022/9/26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C34946-C0AA-0551-E26D-6A25506C8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87810A-79A9-F2C3-C653-F57A42CAE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9691-DE70-1049-A51C-FC14BE28FE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55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58710E-7889-DEE7-AA51-0C8C9505D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Jain and Subramanian(2004)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558304-C4DB-F53C-DD6A-B14062D01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zh-TW" dirty="0"/>
          </a:p>
          <a:p>
            <a:r>
              <a:rPr kumimoji="1" lang="en-US" altLang="zh-TW"/>
              <a:t>0920 meeting</a:t>
            </a:r>
          </a:p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901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Certainty Equivalent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it similarly to the Constrained Model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𝑐𝑒𝑟𝑡𝑎𝑖𝑛</m:t>
                            </m:r>
                          </m:sub>
                        </m:sSub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jΔ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of employee in the Constrained Model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the value function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in multiperiod model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constrained model underestimates the CE of options to employee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endParaRPr kumimoji="1" lang="en-US" altLang="zh-TW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1086" t="-1247" r="-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58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459754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Employee have N(0) options.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Exercise not alter the firm’s stock price.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Stock price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𝑑𝐵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kumimoji="1" lang="en-US" altLang="zh-TW" dirty="0"/>
                </a:br>
                <a:r>
                  <a:rPr kumimoji="1" lang="en-US" altLang="zh-TW" dirty="0"/>
                  <a:t>under risk-neutral measure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𝑟𝑆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zh-TW" b="0" dirty="0"/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Exercise date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TW" b="0" dirty="0"/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Exercise all or some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4597545"/>
              </a:xfrm>
              <a:blipFill>
                <a:blip r:embed="rId2"/>
                <a:stretch>
                  <a:fillRect l="-1086" t="-1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1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/>
                  <a:t>Feasible exercise polices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…,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nary>
                          <m:naryPr>
                            <m:chr m:val="∑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nary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:r>
                  <a:rPr kumimoji="1" lang="en-US" altLang="zh-TW" b="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is the number of option exercise at date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Only trade on information contain in history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b="0" dirty="0">
                    <a:ea typeface="Cambria Math" panose="02040503050406030204" pitchFamily="18" charset="0"/>
                  </a:rPr>
                  <a:t>Exclude insider trading</a:t>
                </a: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b="0" dirty="0">
                    <a:ea typeface="Cambria Math" panose="02040503050406030204" pitchFamily="18" charset="0"/>
                  </a:rPr>
                  <a:t>Utility is monotonically increasing, concave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:r>
                  <a:rPr kumimoji="1" lang="en-US" altLang="zh-TW" b="0" dirty="0">
                    <a:ea typeface="Cambria Math" panose="02040503050406030204" pitchFamily="18" charset="0"/>
                  </a:rPr>
                  <a:t>Total expected utility is 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𝑛𝑜𝑛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𝑜𝑝𝑡𝑖𝑜𝑛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𝑤𝑒𝑎𝑙𝑡h</m:t>
                            </m:r>
                          </m:e>
                        </m:d>
                      </m:e>
                    </m:nary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𝑒𝑥𝑒𝑟𝑐𝑖𝑠𝑒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𝑜𝑝𝑡𝑖𝑜𝑛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kumimoji="1" lang="en-US" altLang="zh-TW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3378" t="-20449" b="-359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13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sz="2400" b="0" dirty="0">
                    <a:ea typeface="Cambria Math" panose="02040503050406030204" pitchFamily="18" charset="0"/>
                  </a:rPr>
                  <a:t>Maximum total utility </a:t>
                </a:r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kumimoji="1" lang="en-US" altLang="zh-TW" sz="24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Δ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kumimoji="1" lang="en-US" altLang="zh-TW" sz="24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Δ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zh-TW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Effective cost of option to firm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1086" t="-8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45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b="0" dirty="0">
                    <a:ea typeface="Cambria Math" panose="02040503050406030204" pitchFamily="18" charset="0"/>
                  </a:rPr>
                  <a:t>Utility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0&lt;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: discount rate of the utility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: coefficient of relative risk aversion 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𝑟𝑖𝑠𝑘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𝑛𝑒𝑢𝑡𝑟𝑎𝑙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kumimoji="1" lang="en-US" altLang="zh-TW" sz="24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Δ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kumimoji="1" lang="en-US" altLang="zh-TW" sz="24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Δ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TW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1086" t="-1247" b="-97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45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:r>
                  <a:rPr kumimoji="1" lang="en-US" altLang="zh-TW" b="0" dirty="0">
                    <a:ea typeface="Cambria Math" panose="02040503050406030204" pitchFamily="18" charset="0"/>
                  </a:rPr>
                  <a:t>assuming hold 1 option and can exercise fraction of it over time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br>
                  <a:rPr kumimoji="1" lang="en-US" altLang="zh-TW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1" lang="en-US" altLang="zh-TW" b="0" i="1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kumimoji="1" lang="en-US" altLang="zh-TW" b="0" i="1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  <m:r>
                                                              <m:rPr>
                                                                <m:sty m:val="p"/>
                                                              </m:rPr>
                                                              <a:rPr kumimoji="1" lang="en-US" altLang="zh-TW" b="0" i="0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  <m:t>Δ</m:t>
                                                            </m:r>
                                                          </m:e>
                                                        </m:d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𝐾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1" lang="en-US" altLang="zh-TW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Δ</m:t>
                                                </m:r>
                                              </m:e>
                                            </m:d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1" lang="en-US" altLang="zh-TW" b="0" i="1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kumimoji="1" lang="en-US" altLang="zh-TW" b="0" i="1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  <m:r>
                                                              <m:rPr>
                                                                <m:sty m:val="p"/>
                                                              </m:rPr>
                                                              <a:rPr kumimoji="1" lang="en-US" altLang="zh-TW" b="0" i="0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  <m:t>Δ</m:t>
                                                            </m:r>
                                                          </m:e>
                                                        </m:d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a:rPr kumimoji="1" lang="en-US" altLang="zh-TW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𝐾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^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kumimoji="1" lang="en-US" altLang="zh-TW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1" lang="en-US" altLang="zh-TW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Δ</m:t>
                                                </m:r>
                                              </m:e>
                                            </m:d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:r>
                  <a:rPr kumimoji="1" lang="en-US" altLang="zh-TW" b="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is the exercise option ,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965" t="-5486" b="-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33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Differentiating the expression on right-hand side of above equation with respect to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, we obtain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br>
                  <a:rPr kumimoji="1" lang="en-US" altLang="zh-TW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844" t="-14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The Constrained Model :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-- special case where employee strategically exercises all option at a   single day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-- employee’s value function and effective cost of option to the firm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1086" t="-1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1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6532-D241-1E4B-C1F9-55FDFB3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Certainty Equivalent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𝑐𝑒𝑟𝑡𝑎𝑖𝑛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nary>
                      <m:naryPr>
                        <m:chr m:val="∑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𝑟𝑖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e>
                    </m:nary>
                  </m:oMath>
                </a14:m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where c is the solution of the equation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e>
                    </m:nary>
                  </m:oMath>
                </a14:m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:r>
                  <a:rPr kumimoji="1" lang="en-US" altLang="zh-TW" dirty="0">
                    <a:ea typeface="Cambria Math" panose="02040503050406030204" pitchFamily="18" charset="0"/>
                  </a:rPr>
                  <a:t>then we obtain</a:t>
                </a:r>
                <a:br>
                  <a:rPr kumimoji="1" lang="en-US" altLang="zh-TW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𝑐𝑒𝑟𝑡𝑎𝑖𝑛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𝑟𝑖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jΔ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F39171-8C89-4DD8-D919-427FE187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8"/>
                <a:ext cx="10515600" cy="5082639"/>
              </a:xfrm>
              <a:blipFill>
                <a:blip r:embed="rId2"/>
                <a:stretch>
                  <a:fillRect l="-1086" t="-20449" b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4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393</Words>
  <Application>Microsoft Macintosh PowerPoint</Application>
  <PresentationFormat>寬螢幕</PresentationFormat>
  <Paragraphs>34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佈景主題</vt:lpstr>
      <vt:lpstr>Jain and Subramanian(2004)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Jain</dc:title>
  <dc:creator>陳品勳</dc:creator>
  <cp:lastModifiedBy>陳品勳</cp:lastModifiedBy>
  <cp:revision>5</cp:revision>
  <dcterms:created xsi:type="dcterms:W3CDTF">2022-09-20T05:26:15Z</dcterms:created>
  <dcterms:modified xsi:type="dcterms:W3CDTF">2022-09-25T17:05:24Z</dcterms:modified>
</cp:coreProperties>
</file>